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Layouts/slideLayout2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8"/>
  </p:notesMasterIdLst>
  <p:sldIdLst>
    <p:sldId id="262" r:id="rId3"/>
    <p:sldId id="260" r:id="rId4"/>
    <p:sldId id="261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F7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52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C2FE61-43A3-4AA8-84D6-18DCAAB481D7}" type="datetimeFigureOut">
              <a:rPr lang="en-ZA" smtClean="0"/>
              <a:t>2015/11/30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71E43-B461-47DD-AE2F-998498507F2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52784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087513B5-AA50-4537-A641-2A01DE7477DD}" type="slidenum">
              <a:rPr lang="en-US" altLang="en-US" sz="1200">
                <a:solidFill>
                  <a:prstClr val="black"/>
                </a:solidFill>
              </a:rPr>
              <a:pPr/>
              <a:t>1</a:t>
            </a:fld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ZA" altLang="en-US" dirty="0" smtClean="0">
                <a:latin typeface="Arial" pitchFamily="34" charset="0"/>
                <a:ea typeface="ＭＳ Ｐゴシック" pitchFamily="34" charset="-128"/>
              </a:rPr>
              <a:t>BACKGROUND COVERS:</a:t>
            </a:r>
          </a:p>
          <a:p>
            <a:endParaRPr lang="en-ZA" altLang="en-US" dirty="0" smtClean="0">
              <a:latin typeface="Arial" pitchFamily="34" charset="0"/>
              <a:ea typeface="ＭＳ Ｐゴシック" pitchFamily="34" charset="-128"/>
            </a:endParaRPr>
          </a:p>
          <a:p>
            <a:r>
              <a:rPr lang="en-ZA" altLang="en-US" dirty="0" smtClean="0">
                <a:latin typeface="Arial" pitchFamily="34" charset="0"/>
                <a:ea typeface="ＭＳ Ｐゴシック" pitchFamily="34" charset="-128"/>
              </a:rPr>
              <a:t>To grasp South African perspective on aid from other donor to South Africa </a:t>
            </a:r>
          </a:p>
          <a:p>
            <a:r>
              <a:rPr lang="en-ZA" altLang="en-US" dirty="0" smtClean="0">
                <a:latin typeface="Arial" pitchFamily="34" charset="0"/>
                <a:ea typeface="ＭＳ Ｐゴシック" pitchFamily="34" charset="-128"/>
              </a:rPr>
              <a:t>To grasp origin of the South African aid model </a:t>
            </a:r>
          </a:p>
          <a:p>
            <a:r>
              <a:rPr lang="en-ZA" altLang="en-US" dirty="0" smtClean="0">
                <a:latin typeface="Arial" pitchFamily="34" charset="0"/>
                <a:ea typeface="ＭＳ Ｐゴシック" pitchFamily="34" charset="-128"/>
              </a:rPr>
              <a:t>Overview on motivation of aid provision </a:t>
            </a:r>
          </a:p>
          <a:p>
            <a:endParaRPr lang="en-ZA" altLang="en-US" dirty="0" smtClean="0">
              <a:latin typeface="Arial" pitchFamily="34" charset="0"/>
              <a:ea typeface="ＭＳ Ｐゴシック" pitchFamily="34" charset="-128"/>
            </a:endParaRPr>
          </a:p>
          <a:p>
            <a:r>
              <a:rPr lang="en-ZA" altLang="en-US" dirty="0" smtClean="0">
                <a:latin typeface="Arial" pitchFamily="34" charset="0"/>
                <a:ea typeface="ＭＳ Ｐゴシック" pitchFamily="34" charset="-128"/>
              </a:rPr>
              <a:t>USE OF ODA:</a:t>
            </a:r>
          </a:p>
          <a:p>
            <a:r>
              <a:rPr lang="en-ZA" altLang="en-US" dirty="0" smtClean="0">
                <a:latin typeface="Arial" pitchFamily="34" charset="0"/>
                <a:ea typeface="ＭＳ Ｐゴシック" pitchFamily="34" charset="-128"/>
              </a:rPr>
              <a:t>To grasp South African strategy as a recipient </a:t>
            </a:r>
          </a:p>
          <a:p>
            <a:r>
              <a:rPr lang="en-ZA" altLang="en-US" dirty="0" smtClean="0">
                <a:latin typeface="Arial" pitchFamily="34" charset="0"/>
                <a:ea typeface="ＭＳ Ｐゴシック" pitchFamily="34" charset="-128"/>
              </a:rPr>
              <a:t>To understand aid philosophy </a:t>
            </a:r>
          </a:p>
          <a:p>
            <a:endParaRPr lang="en-ZA" altLang="en-US" dirty="0" smtClean="0">
              <a:latin typeface="Arial" pitchFamily="34" charset="0"/>
              <a:ea typeface="ＭＳ Ｐゴシック" pitchFamily="34" charset="-128"/>
            </a:endParaRPr>
          </a:p>
          <a:p>
            <a:r>
              <a:rPr lang="en-ZA" altLang="en-US" dirty="0" smtClean="0">
                <a:latin typeface="Arial" pitchFamily="34" charset="0"/>
                <a:ea typeface="ＭＳ Ｐゴシック" pitchFamily="34" charset="-128"/>
              </a:rPr>
              <a:t>ROLE OF NATIONAL TREASURY:</a:t>
            </a:r>
          </a:p>
          <a:p>
            <a:r>
              <a:rPr lang="en-ZA" altLang="en-US" dirty="0" smtClean="0">
                <a:latin typeface="Arial" pitchFamily="34" charset="0"/>
                <a:ea typeface="ＭＳ Ｐゴシック" pitchFamily="34" charset="-128"/>
              </a:rPr>
              <a:t>To comprehend roles and functions of National Treasury in South African aid system, decision making mechanism, aid implementation mechanism, coordination mechanism with other ministries and agencies</a:t>
            </a:r>
          </a:p>
          <a:p>
            <a:endParaRPr lang="en-ZA" altLang="en-US" dirty="0" smtClean="0">
              <a:latin typeface="Arial" pitchFamily="34" charset="0"/>
              <a:ea typeface="ＭＳ Ｐゴシック" pitchFamily="34" charset="-128"/>
            </a:endParaRPr>
          </a:p>
          <a:p>
            <a:r>
              <a:rPr lang="en-ZA" altLang="en-US" dirty="0" smtClean="0">
                <a:latin typeface="Arial" pitchFamily="34" charset="0"/>
                <a:ea typeface="ＭＳ Ｐゴシック" pitchFamily="34" charset="-128"/>
              </a:rPr>
              <a:t>RESULTS:</a:t>
            </a:r>
          </a:p>
          <a:p>
            <a:r>
              <a:rPr lang="en-ZA" altLang="en-US" dirty="0" smtClean="0">
                <a:latin typeface="Arial" pitchFamily="34" charset="0"/>
                <a:ea typeface="ＭＳ Ｐゴシック" pitchFamily="34" charset="-128"/>
              </a:rPr>
              <a:t>To grasp aid impact on South African development</a:t>
            </a:r>
          </a:p>
          <a:p>
            <a:endParaRPr lang="en-ZA" altLang="en-US" dirty="0" smtClean="0">
              <a:latin typeface="Arial" pitchFamily="34" charset="0"/>
              <a:ea typeface="ＭＳ Ｐゴシック" pitchFamily="34" charset="-128"/>
            </a:endParaRPr>
          </a:p>
          <a:p>
            <a:r>
              <a:rPr lang="en-ZA" altLang="en-US" dirty="0" smtClean="0">
                <a:latin typeface="Arial" pitchFamily="34" charset="0"/>
                <a:ea typeface="ＭＳ Ｐゴシック" pitchFamily="34" charset="-128"/>
              </a:rPr>
              <a:t>SA AS A DONOR:</a:t>
            </a:r>
          </a:p>
          <a:p>
            <a:r>
              <a:rPr lang="en-ZA" altLang="en-US" dirty="0" smtClean="0">
                <a:latin typeface="Arial" pitchFamily="34" charset="0"/>
                <a:ea typeface="ＭＳ Ｐゴシック" pitchFamily="34" charset="-128"/>
              </a:rPr>
              <a:t>Overview on motivation of aid provision </a:t>
            </a:r>
          </a:p>
          <a:p>
            <a:r>
              <a:rPr lang="en-ZA" altLang="en-US" dirty="0" smtClean="0">
                <a:latin typeface="Arial" pitchFamily="34" charset="0"/>
                <a:ea typeface="ＭＳ Ｐゴシック" pitchFamily="34" charset="-128"/>
              </a:rPr>
              <a:t>Orientation of aid in the context of South African foreign policy and its own national development policy</a:t>
            </a:r>
          </a:p>
          <a:p>
            <a:r>
              <a:rPr lang="en-ZA" altLang="en-US" dirty="0" smtClean="0">
                <a:latin typeface="Arial" pitchFamily="34" charset="0"/>
                <a:ea typeface="ＭＳ Ｐゴシック" pitchFamily="34" charset="-128"/>
              </a:rPr>
              <a:t>To grasp economic or political impact of aid on its neighbouring countries</a:t>
            </a:r>
          </a:p>
          <a:p>
            <a:endParaRPr lang="en-ZA" altLang="en-US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0519A5A9-7676-44B0-B2E7-822A746697CB}" type="slidenum">
              <a:rPr lang="en-US" altLang="en-US" sz="1200">
                <a:solidFill>
                  <a:prstClr val="black"/>
                </a:solidFill>
              </a:rPr>
              <a:pPr/>
              <a:t>2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ZA" altLang="en-US" smtClean="0">
                <a:latin typeface="Arial" pitchFamily="34" charset="0"/>
                <a:ea typeface="ＭＳ Ｐゴシック" pitchFamily="34" charset="-128"/>
              </a:rPr>
              <a:t>BACKGROUND COVERS:</a:t>
            </a:r>
          </a:p>
          <a:p>
            <a:endParaRPr lang="en-ZA" altLang="en-US" smtClean="0">
              <a:latin typeface="Arial" pitchFamily="34" charset="0"/>
              <a:ea typeface="ＭＳ Ｐゴシック" pitchFamily="34" charset="-128"/>
            </a:endParaRPr>
          </a:p>
          <a:p>
            <a:r>
              <a:rPr lang="en-ZA" altLang="en-US" smtClean="0">
                <a:latin typeface="Arial" pitchFamily="34" charset="0"/>
                <a:ea typeface="ＭＳ Ｐゴシック" pitchFamily="34" charset="-128"/>
              </a:rPr>
              <a:t>To grasp South African perspective on aid from other donor to South Africa </a:t>
            </a:r>
          </a:p>
          <a:p>
            <a:r>
              <a:rPr lang="en-ZA" altLang="en-US" smtClean="0">
                <a:latin typeface="Arial" pitchFamily="34" charset="0"/>
                <a:ea typeface="ＭＳ Ｐゴシック" pitchFamily="34" charset="-128"/>
              </a:rPr>
              <a:t>To grasp origin of the South African aid model </a:t>
            </a:r>
          </a:p>
          <a:p>
            <a:r>
              <a:rPr lang="en-ZA" altLang="en-US" smtClean="0">
                <a:latin typeface="Arial" pitchFamily="34" charset="0"/>
                <a:ea typeface="ＭＳ Ｐゴシック" pitchFamily="34" charset="-128"/>
              </a:rPr>
              <a:t>Overview on motivation of aid provision </a:t>
            </a:r>
          </a:p>
          <a:p>
            <a:endParaRPr lang="en-ZA" altLang="en-US" smtClean="0">
              <a:latin typeface="Arial" pitchFamily="34" charset="0"/>
              <a:ea typeface="ＭＳ Ｐゴシック" pitchFamily="34" charset="-128"/>
            </a:endParaRPr>
          </a:p>
          <a:p>
            <a:r>
              <a:rPr lang="en-ZA" altLang="en-US" smtClean="0">
                <a:latin typeface="Arial" pitchFamily="34" charset="0"/>
                <a:ea typeface="ＭＳ Ｐゴシック" pitchFamily="34" charset="-128"/>
              </a:rPr>
              <a:t>USE OF ODA:</a:t>
            </a:r>
          </a:p>
          <a:p>
            <a:r>
              <a:rPr lang="en-ZA" altLang="en-US" smtClean="0">
                <a:latin typeface="Arial" pitchFamily="34" charset="0"/>
                <a:ea typeface="ＭＳ Ｐゴシック" pitchFamily="34" charset="-128"/>
              </a:rPr>
              <a:t>To grasp South African strategy as a recipient </a:t>
            </a:r>
          </a:p>
          <a:p>
            <a:r>
              <a:rPr lang="en-ZA" altLang="en-US" smtClean="0">
                <a:latin typeface="Arial" pitchFamily="34" charset="0"/>
                <a:ea typeface="ＭＳ Ｐゴシック" pitchFamily="34" charset="-128"/>
              </a:rPr>
              <a:t>To understand aid philosophy </a:t>
            </a:r>
          </a:p>
          <a:p>
            <a:endParaRPr lang="en-ZA" altLang="en-US" smtClean="0">
              <a:latin typeface="Arial" pitchFamily="34" charset="0"/>
              <a:ea typeface="ＭＳ Ｐゴシック" pitchFamily="34" charset="-128"/>
            </a:endParaRPr>
          </a:p>
          <a:p>
            <a:r>
              <a:rPr lang="en-ZA" altLang="en-US" smtClean="0">
                <a:latin typeface="Arial" pitchFamily="34" charset="0"/>
                <a:ea typeface="ＭＳ Ｐゴシック" pitchFamily="34" charset="-128"/>
              </a:rPr>
              <a:t>ROLE OF NATIONAL TREASURY:</a:t>
            </a:r>
          </a:p>
          <a:p>
            <a:r>
              <a:rPr lang="en-ZA" altLang="en-US" smtClean="0">
                <a:latin typeface="Arial" pitchFamily="34" charset="0"/>
                <a:ea typeface="ＭＳ Ｐゴシック" pitchFamily="34" charset="-128"/>
              </a:rPr>
              <a:t>To comprehend roles and functions of National Treasury in South African aid system, decision making mechanism, aid implementation mechanism, coordination mechanism with other ministries and agencies</a:t>
            </a:r>
          </a:p>
          <a:p>
            <a:endParaRPr lang="en-ZA" altLang="en-US" smtClean="0">
              <a:latin typeface="Arial" pitchFamily="34" charset="0"/>
              <a:ea typeface="ＭＳ Ｐゴシック" pitchFamily="34" charset="-128"/>
            </a:endParaRPr>
          </a:p>
          <a:p>
            <a:r>
              <a:rPr lang="en-ZA" altLang="en-US" smtClean="0">
                <a:latin typeface="Arial" pitchFamily="34" charset="0"/>
                <a:ea typeface="ＭＳ Ｐゴシック" pitchFamily="34" charset="-128"/>
              </a:rPr>
              <a:t>RESULTS:</a:t>
            </a:r>
          </a:p>
          <a:p>
            <a:r>
              <a:rPr lang="en-ZA" altLang="en-US" smtClean="0">
                <a:latin typeface="Arial" pitchFamily="34" charset="0"/>
                <a:ea typeface="ＭＳ Ｐゴシック" pitchFamily="34" charset="-128"/>
              </a:rPr>
              <a:t>To grasp aid impact on South African development</a:t>
            </a:r>
          </a:p>
          <a:p>
            <a:endParaRPr lang="en-ZA" altLang="en-US" smtClean="0">
              <a:latin typeface="Arial" pitchFamily="34" charset="0"/>
              <a:ea typeface="ＭＳ Ｐゴシック" pitchFamily="34" charset="-128"/>
            </a:endParaRPr>
          </a:p>
          <a:p>
            <a:r>
              <a:rPr lang="en-ZA" altLang="en-US" smtClean="0">
                <a:latin typeface="Arial" pitchFamily="34" charset="0"/>
                <a:ea typeface="ＭＳ Ｐゴシック" pitchFamily="34" charset="-128"/>
              </a:rPr>
              <a:t>SA AS A DONOR:</a:t>
            </a:r>
          </a:p>
          <a:p>
            <a:r>
              <a:rPr lang="en-ZA" altLang="en-US" smtClean="0">
                <a:latin typeface="Arial" pitchFamily="34" charset="0"/>
                <a:ea typeface="ＭＳ Ｐゴシック" pitchFamily="34" charset="-128"/>
              </a:rPr>
              <a:t>Overview on motivation of aid provision </a:t>
            </a:r>
          </a:p>
          <a:p>
            <a:r>
              <a:rPr lang="en-ZA" altLang="en-US" smtClean="0">
                <a:latin typeface="Arial" pitchFamily="34" charset="0"/>
                <a:ea typeface="ＭＳ Ｐゴシック" pitchFamily="34" charset="-128"/>
              </a:rPr>
              <a:t>Orientation of aid in the context of South African foreign policy and its own national development policy</a:t>
            </a:r>
          </a:p>
          <a:p>
            <a:r>
              <a:rPr lang="en-ZA" altLang="en-US" smtClean="0">
                <a:latin typeface="Arial" pitchFamily="34" charset="0"/>
                <a:ea typeface="ＭＳ Ｐゴシック" pitchFamily="34" charset="-128"/>
              </a:rPr>
              <a:t>To grasp economic or political impact of aid on its neighbouring countries</a:t>
            </a:r>
          </a:p>
          <a:p>
            <a:endParaRPr lang="en-ZA" alt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BFE12773-7473-48A5-BA6A-830B0E5C8025}" type="slidenum">
              <a:rPr lang="en-US" altLang="en-US" sz="1200" smtClean="0"/>
              <a:pPr/>
              <a:t>4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CAC47F8C-1F00-4C80-932B-C07A410EDC4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39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C5D05-DAAB-4F0B-8273-6642730FF24E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43515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76200"/>
            <a:ext cx="21907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76200"/>
            <a:ext cx="64198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36DFE-6046-45BC-B35E-1E9E5126D270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16533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CAC47F8C-1F00-4C80-932B-C07A410EDC4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795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16003-A2A1-4172-89EB-FC3C3BDA1900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023774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8F1A4-722B-47BE-A619-9AEF27E169A9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099154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95400"/>
            <a:ext cx="4305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95400"/>
            <a:ext cx="4305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3A7AC-E152-4706-8F34-9DCB14F9D41A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607996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308FC-C96E-48C1-AB6E-EDD317527A08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138150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3A917-1E5A-469C-B9E7-B0C84B1E6504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834454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209D8-7BFB-434B-9FD5-7FF74D6F9BA1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871603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F552E-EE80-4A8F-A4C6-D1ECB3215232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7450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16003-A2A1-4172-89EB-FC3C3BDA1900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55740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EFEF0-EC40-41CE-B95C-174A33A39E8A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712220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C5D05-DAAB-4F0B-8273-6642730FF24E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496771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76200"/>
            <a:ext cx="21907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76200"/>
            <a:ext cx="64198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36DFE-6046-45BC-B35E-1E9E5126D270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72275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8F1A4-722B-47BE-A619-9AEF27E169A9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03517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95400"/>
            <a:ext cx="4305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95400"/>
            <a:ext cx="4305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3A7AC-E152-4706-8F34-9DCB14F9D41A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4456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308FC-C96E-48C1-AB6E-EDD317527A08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1625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3A917-1E5A-469C-B9E7-B0C84B1E6504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4745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209D8-7BFB-434B-9FD5-7FF74D6F9BA1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33493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F552E-EE80-4A8F-A4C6-D1ECB3215232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0864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EFEF0-EC40-41CE-B95C-174A33A39E8A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8040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Powerpoint Presentation Banner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1063"/>
            <a:ext cx="9144000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9" descr="Powerpoint Presentation T Banner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0"/>
            <a:ext cx="91773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76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95400"/>
            <a:ext cx="8763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2"/>
                </a:solidFill>
                <a:latin typeface="Arial Bold Italic" pitchFamily="1" charset="0"/>
                <a:ea typeface="+mn-ea"/>
                <a:cs typeface="+mn-c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7527EB3-132B-49CC-A1B3-2705837A2F67}" type="slidenum">
              <a:rPr lang="en-US">
                <a:solidFill>
                  <a:srgbClr val="80808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337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+mj-lt"/>
          <a:ea typeface="+mj-ea"/>
          <a:cs typeface="Osak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  <a:cs typeface="Osak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  <a:cs typeface="Osak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  <a:cs typeface="Osak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  <a:cs typeface="Osaka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Osaka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Osak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Osak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Osak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Osak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Powerpoint Presentation Banner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1063"/>
            <a:ext cx="9144000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9" descr="Powerpoint Presentation T Banner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0"/>
            <a:ext cx="91773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76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95400"/>
            <a:ext cx="8763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2"/>
                </a:solidFill>
                <a:latin typeface="Arial Bold Italic" pitchFamily="1" charset="0"/>
                <a:ea typeface="+mn-ea"/>
                <a:cs typeface="+mn-c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7527EB3-132B-49CC-A1B3-2705837A2F67}" type="slidenum">
              <a:rPr lang="en-US">
                <a:solidFill>
                  <a:srgbClr val="80808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786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+mj-lt"/>
          <a:ea typeface="+mj-ea"/>
          <a:cs typeface="Osak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  <a:cs typeface="Osak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  <a:cs typeface="Osak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  <a:cs typeface="Osak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  <a:cs typeface="Osaka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Osaka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Osak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Osak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Osak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Osak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Emmanuel.ramathuba@treasury.gov.za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1" descr="Powerpoint Presentatio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38100"/>
            <a:ext cx="9177338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7950" y="2687638"/>
            <a:ext cx="8393113" cy="1027112"/>
          </a:xfrm>
          <a:noFill/>
        </p:spPr>
        <p:txBody>
          <a:bodyPr/>
          <a:lstStyle/>
          <a:p>
            <a:pPr algn="r" eaLnBrk="1" hangingPunct="1"/>
            <a:r>
              <a:rPr lang="en-US" altLang="en-US" sz="3200" b="1" dirty="0" smtClean="0"/>
              <a:t>DEVELOPMENT COOPERATION RESOURCES</a:t>
            </a:r>
            <a:endParaRPr lang="en-US" altLang="en-US" sz="3600" dirty="0" smtClean="0"/>
          </a:p>
        </p:txBody>
      </p:sp>
      <p:sp>
        <p:nvSpPr>
          <p:cNvPr id="13316" name="Rectangle 14"/>
          <p:cNvSpPr>
            <a:spLocks noChangeArrowheads="1"/>
          </p:cNvSpPr>
          <p:nvPr/>
        </p:nvSpPr>
        <p:spPr bwMode="auto">
          <a:xfrm>
            <a:off x="777875" y="4548188"/>
            <a:ext cx="7696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 fontAlgn="base">
              <a:spcAft>
                <a:spcPct val="0"/>
              </a:spcAft>
              <a:buFontTx/>
              <a:buNone/>
            </a:pPr>
            <a:r>
              <a:rPr lang="en-US" altLang="en-US" sz="1000" b="1" dirty="0">
                <a:solidFill>
                  <a:srgbClr val="FFFFFF"/>
                </a:solidFill>
              </a:rPr>
              <a:t>Presenter: </a:t>
            </a:r>
            <a:r>
              <a:rPr lang="en-US" altLang="en-US" sz="1000" b="1" dirty="0" smtClean="0">
                <a:solidFill>
                  <a:srgbClr val="FFFFFF"/>
                </a:solidFill>
              </a:rPr>
              <a:t>Simon Ferreira</a:t>
            </a:r>
            <a:r>
              <a:rPr lang="en-US" altLang="en-US" sz="1000" dirty="0" smtClean="0">
                <a:solidFill>
                  <a:srgbClr val="FFFFFF"/>
                </a:solidFill>
              </a:rPr>
              <a:t> </a:t>
            </a:r>
            <a:r>
              <a:rPr lang="en-US" altLang="en-US" sz="1000" b="1" dirty="0">
                <a:solidFill>
                  <a:srgbClr val="FFFFFF"/>
                </a:solidFill>
              </a:rPr>
              <a:t>| </a:t>
            </a:r>
            <a:r>
              <a:rPr lang="en-US" altLang="en-US" sz="1000" b="1" dirty="0" smtClean="0">
                <a:solidFill>
                  <a:srgbClr val="FFFFFF"/>
                </a:solidFill>
              </a:rPr>
              <a:t> </a:t>
            </a:r>
            <a:r>
              <a:rPr lang="en-US" altLang="en-US" sz="1000" b="1" dirty="0">
                <a:solidFill>
                  <a:srgbClr val="FFFFFF"/>
                </a:solidFill>
              </a:rPr>
              <a:t>National Treasury</a:t>
            </a:r>
            <a:r>
              <a:rPr lang="en-US" altLang="en-US" sz="1000" dirty="0">
                <a:solidFill>
                  <a:srgbClr val="FFFFFF"/>
                </a:solidFill>
              </a:rPr>
              <a:t> </a:t>
            </a:r>
            <a:r>
              <a:rPr lang="en-US" altLang="en-US" sz="1000" b="1" dirty="0">
                <a:solidFill>
                  <a:srgbClr val="FFFFFF"/>
                </a:solidFill>
              </a:rPr>
              <a:t>|  </a:t>
            </a:r>
            <a:r>
              <a:rPr lang="en-US" altLang="en-US" sz="1000" b="1" dirty="0" smtClean="0">
                <a:solidFill>
                  <a:srgbClr val="FFFFFF"/>
                </a:solidFill>
              </a:rPr>
              <a:t>2 December 2015</a:t>
            </a:r>
            <a:endParaRPr lang="en-US" altLang="en-US" sz="1000" dirty="0">
              <a:solidFill>
                <a:srgbClr val="FFFFFF"/>
              </a:solidFill>
            </a:endParaRPr>
          </a:p>
        </p:txBody>
      </p:sp>
      <p:sp>
        <p:nvSpPr>
          <p:cNvPr id="13317" name="Rectangle 12"/>
          <p:cNvSpPr txBox="1">
            <a:spLocks noChangeArrowheads="1"/>
          </p:cNvSpPr>
          <p:nvPr/>
        </p:nvSpPr>
        <p:spPr bwMode="auto">
          <a:xfrm>
            <a:off x="2143125" y="3979863"/>
            <a:ext cx="632460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 b="1" i="1" dirty="0" smtClean="0">
                <a:solidFill>
                  <a:srgbClr val="FFFFFF"/>
                </a:solidFill>
                <a:latin typeface="Arial Bold"/>
              </a:rPr>
              <a:t>Development Cooperation  Forum , </a:t>
            </a:r>
            <a:r>
              <a:rPr lang="en-US" altLang="en-US" sz="1400" b="1" i="1" dirty="0" err="1" smtClean="0">
                <a:solidFill>
                  <a:srgbClr val="FFFFFF"/>
                </a:solidFill>
                <a:latin typeface="Arial Bold"/>
              </a:rPr>
              <a:t>Bela</a:t>
            </a:r>
            <a:r>
              <a:rPr lang="en-US" altLang="en-US" sz="1400" b="1" i="1" dirty="0" smtClean="0">
                <a:solidFill>
                  <a:srgbClr val="FFFFFF"/>
                </a:solidFill>
                <a:latin typeface="Arial Bold"/>
              </a:rPr>
              <a:t> </a:t>
            </a:r>
            <a:r>
              <a:rPr lang="en-US" altLang="en-US" sz="1400" b="1" i="1" dirty="0" err="1" smtClean="0">
                <a:solidFill>
                  <a:srgbClr val="FFFFFF"/>
                </a:solidFill>
                <a:latin typeface="Arial Bold"/>
              </a:rPr>
              <a:t>Bela</a:t>
            </a:r>
            <a:r>
              <a:rPr lang="en-US" altLang="en-US" sz="1400" b="1" i="1" dirty="0" smtClean="0">
                <a:solidFill>
                  <a:srgbClr val="FFFFFF"/>
                </a:solidFill>
                <a:latin typeface="Arial Bold"/>
              </a:rPr>
              <a:t>, December 2015</a:t>
            </a:r>
            <a:endParaRPr lang="en-US" altLang="en-US" sz="1600" i="1" dirty="0">
              <a:solidFill>
                <a:srgbClr val="FFFFFF"/>
              </a:solidFill>
              <a:latin typeface="Arial Bold"/>
            </a:endParaRPr>
          </a:p>
        </p:txBody>
      </p:sp>
    </p:spTree>
    <p:extLst>
      <p:ext uri="{BB962C8B-B14F-4D97-AF65-F5344CB8AC3E}">
        <p14:creationId xmlns:p14="http://schemas.microsoft.com/office/powerpoint/2010/main" val="16272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 bwMode="auto">
          <a:xfrm>
            <a:off x="159951" y="1485364"/>
            <a:ext cx="2539842" cy="4270012"/>
          </a:xfrm>
          <a:prstGeom prst="rect">
            <a:avLst/>
          </a:prstGeom>
          <a:solidFill>
            <a:srgbClr val="FF0000">
              <a:alpha val="3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1619672" y="1485364"/>
            <a:ext cx="3138447" cy="4270012"/>
          </a:xfrm>
          <a:prstGeom prst="rect">
            <a:avLst/>
          </a:prstGeom>
          <a:solidFill>
            <a:schemeClr val="accent2">
              <a:lumMod val="40000"/>
              <a:lumOff val="60000"/>
              <a:alpha val="3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altLang="en-US" sz="3200" b="1" dirty="0" smtClean="0"/>
              <a:t>Resources for Development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8615" y="1655524"/>
            <a:ext cx="1944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b="1" dirty="0" smtClean="0">
                <a:latin typeface="Arial Narrow" pitchFamily="34" charset="0"/>
              </a:rPr>
              <a:t>Philanthropy</a:t>
            </a:r>
            <a:endParaRPr lang="en-ZA" sz="1600" b="1" dirty="0">
              <a:latin typeface="Arial Narrow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8615" y="2641892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b="1" dirty="0" smtClean="0">
                <a:latin typeface="Arial Narrow" pitchFamily="34" charset="0"/>
              </a:rPr>
              <a:t>Institution to Institution partnership</a:t>
            </a:r>
            <a:endParaRPr lang="en-ZA" sz="1600" b="1" dirty="0">
              <a:latin typeface="Arial Narrow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63688" y="2314048"/>
            <a:ext cx="1944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b="1" dirty="0" smtClean="0">
                <a:latin typeface="Arial Narrow" pitchFamily="34" charset="0"/>
              </a:rPr>
              <a:t>Trade</a:t>
            </a:r>
            <a:endParaRPr lang="en-ZA" sz="1600" b="1" dirty="0">
              <a:latin typeface="Arial Narrow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02512" y="4064538"/>
            <a:ext cx="1040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b="1" dirty="0" smtClean="0">
                <a:latin typeface="Arial Narrow" pitchFamily="34" charset="0"/>
              </a:rPr>
              <a:t>Aid for Trade</a:t>
            </a:r>
            <a:endParaRPr lang="en-ZA" sz="1600" b="1" dirty="0">
              <a:latin typeface="Arial Narrow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19672" y="3092064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b="1" dirty="0" smtClean="0">
                <a:latin typeface="Arial Narrow" pitchFamily="34" charset="0"/>
              </a:rPr>
              <a:t>Concessional trade</a:t>
            </a:r>
            <a:endParaRPr lang="en-ZA" sz="1600" b="1" dirty="0">
              <a:latin typeface="Arial Narrow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99792" y="1487646"/>
            <a:ext cx="2058327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ZA" sz="1600" b="1" dirty="0" smtClean="0">
                <a:latin typeface="Arial Narrow" pitchFamily="34" charset="0"/>
              </a:rPr>
              <a:t>Grants </a:t>
            </a:r>
          </a:p>
          <a:p>
            <a:pPr>
              <a:spcAft>
                <a:spcPts val="600"/>
              </a:spcAft>
            </a:pPr>
            <a:r>
              <a:rPr lang="en-ZA" sz="1400" b="1" dirty="0" smtClean="0">
                <a:latin typeface="Arial Narrow" pitchFamily="34" charset="0"/>
              </a:rPr>
              <a:t>-Traditional ODA</a:t>
            </a:r>
          </a:p>
          <a:p>
            <a:pPr>
              <a:spcAft>
                <a:spcPts val="600"/>
              </a:spcAft>
            </a:pPr>
            <a:r>
              <a:rPr lang="en-ZA" sz="1400" b="1" dirty="0" smtClean="0">
                <a:latin typeface="Arial Narrow" pitchFamily="34" charset="0"/>
              </a:rPr>
              <a:t>- SBS</a:t>
            </a:r>
          </a:p>
          <a:p>
            <a:pPr>
              <a:spcAft>
                <a:spcPts val="600"/>
              </a:spcAft>
            </a:pPr>
            <a:r>
              <a:rPr lang="en-ZA" sz="1400" b="1" dirty="0" smtClean="0">
                <a:latin typeface="Arial Narrow" pitchFamily="34" charset="0"/>
              </a:rPr>
              <a:t>- GBS</a:t>
            </a:r>
          </a:p>
          <a:p>
            <a:pPr>
              <a:spcAft>
                <a:spcPts val="600"/>
              </a:spcAft>
            </a:pPr>
            <a:r>
              <a:rPr lang="en-ZA" sz="1600" b="1" dirty="0" smtClean="0">
                <a:latin typeface="Arial Narrow" pitchFamily="34" charset="0"/>
              </a:rPr>
              <a:t> TA</a:t>
            </a:r>
          </a:p>
          <a:p>
            <a:pPr>
              <a:spcAft>
                <a:spcPts val="600"/>
              </a:spcAft>
            </a:pPr>
            <a:r>
              <a:rPr lang="en-ZA" sz="1600" b="1" dirty="0" smtClean="0">
                <a:latin typeface="Arial Narrow" pitchFamily="34" charset="0"/>
              </a:rPr>
              <a:t>Concessional loans</a:t>
            </a:r>
          </a:p>
          <a:p>
            <a:pPr>
              <a:spcAft>
                <a:spcPts val="600"/>
              </a:spcAft>
            </a:pPr>
            <a:r>
              <a:rPr lang="en-ZA" sz="1600" b="1" dirty="0" smtClean="0">
                <a:latin typeface="Arial Narrow" pitchFamily="34" charset="0"/>
              </a:rPr>
              <a:t>Blending</a:t>
            </a:r>
          </a:p>
          <a:p>
            <a:pPr>
              <a:spcAft>
                <a:spcPts val="600"/>
              </a:spcAft>
            </a:pPr>
            <a:r>
              <a:rPr lang="en-ZA" sz="1600" b="1" dirty="0" smtClean="0">
                <a:latin typeface="Arial Narrow" pitchFamily="34" charset="0"/>
              </a:rPr>
              <a:t>Scholarships </a:t>
            </a:r>
            <a:r>
              <a:rPr lang="en-ZA" sz="1600" b="1" dirty="0">
                <a:latin typeface="Arial Narrow" pitchFamily="34" charset="0"/>
              </a:rPr>
              <a:t>/ HRD</a:t>
            </a:r>
          </a:p>
          <a:p>
            <a:pPr>
              <a:spcAft>
                <a:spcPts val="600"/>
              </a:spcAft>
            </a:pPr>
            <a:r>
              <a:rPr lang="en-ZA" sz="1600" b="1" dirty="0" smtClean="0">
                <a:latin typeface="Arial Narrow" pitchFamily="34" charset="0"/>
              </a:rPr>
              <a:t>Climate </a:t>
            </a:r>
            <a:r>
              <a:rPr lang="en-ZA" sz="1600" b="1" dirty="0">
                <a:latin typeface="Arial Narrow" pitchFamily="34" charset="0"/>
              </a:rPr>
              <a:t>Finance</a:t>
            </a:r>
          </a:p>
          <a:p>
            <a:pPr>
              <a:spcAft>
                <a:spcPts val="600"/>
              </a:spcAft>
            </a:pPr>
            <a:r>
              <a:rPr lang="en-ZA" sz="1600" b="1" dirty="0" smtClean="0">
                <a:latin typeface="Arial Narrow" pitchFamily="34" charset="0"/>
              </a:rPr>
              <a:t>Regional </a:t>
            </a:r>
            <a:r>
              <a:rPr lang="en-ZA" sz="1600" b="1" dirty="0">
                <a:latin typeface="Arial Narrow" pitchFamily="34" charset="0"/>
              </a:rPr>
              <a:t>instruments</a:t>
            </a:r>
          </a:p>
          <a:p>
            <a:pPr>
              <a:spcAft>
                <a:spcPts val="600"/>
              </a:spcAft>
            </a:pPr>
            <a:r>
              <a:rPr lang="en-ZA" sz="1600" b="1" dirty="0">
                <a:latin typeface="Arial Narrow" pitchFamily="34" charset="0"/>
              </a:rPr>
              <a:t>Knowledge exchange</a:t>
            </a:r>
          </a:p>
          <a:p>
            <a:pPr>
              <a:spcAft>
                <a:spcPts val="600"/>
              </a:spcAft>
            </a:pPr>
            <a:r>
              <a:rPr lang="en-ZA" sz="1600" b="1" dirty="0">
                <a:latin typeface="Arial Narrow" pitchFamily="34" charset="0"/>
              </a:rPr>
              <a:t>SSC</a:t>
            </a:r>
          </a:p>
          <a:p>
            <a:endParaRPr lang="en-ZA" sz="1600" dirty="0"/>
          </a:p>
        </p:txBody>
      </p:sp>
      <p:sp>
        <p:nvSpPr>
          <p:cNvPr id="31" name="Rectangle 30"/>
          <p:cNvSpPr/>
          <p:nvPr/>
        </p:nvSpPr>
        <p:spPr bwMode="auto">
          <a:xfrm>
            <a:off x="4860032" y="1484784"/>
            <a:ext cx="2539842" cy="4270012"/>
          </a:xfrm>
          <a:prstGeom prst="rect">
            <a:avLst/>
          </a:prstGeom>
          <a:solidFill>
            <a:srgbClr val="FF0000">
              <a:alpha val="3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6319753" y="1485364"/>
            <a:ext cx="2716743" cy="4270012"/>
          </a:xfrm>
          <a:prstGeom prst="rect">
            <a:avLst/>
          </a:prstGeom>
          <a:solidFill>
            <a:schemeClr val="accent2">
              <a:lumMod val="40000"/>
              <a:lumOff val="60000"/>
              <a:alpha val="3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918696" y="1680626"/>
            <a:ext cx="1944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b="1" dirty="0" smtClean="0">
                <a:latin typeface="Arial Narrow" pitchFamily="34" charset="0"/>
              </a:rPr>
              <a:t>Philanthropy</a:t>
            </a:r>
            <a:endParaRPr lang="en-ZA" sz="1600" b="1" dirty="0">
              <a:latin typeface="Arial Narrow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076056" y="2250752"/>
            <a:ext cx="1944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b="1" dirty="0" smtClean="0">
                <a:latin typeface="Arial Narrow" pitchFamily="34" charset="0"/>
              </a:rPr>
              <a:t>CSO</a:t>
            </a:r>
            <a:endParaRPr lang="en-ZA" sz="1600" b="1" dirty="0">
              <a:latin typeface="Arial Narrow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463769" y="2339150"/>
            <a:ext cx="1944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b="1" dirty="0" smtClean="0">
                <a:latin typeface="Arial Narrow" pitchFamily="34" charset="0"/>
              </a:rPr>
              <a:t>PPPs</a:t>
            </a:r>
            <a:endParaRPr lang="en-ZA" sz="1600" b="1" dirty="0">
              <a:latin typeface="Arial Narrow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516216" y="3117166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b="1" dirty="0" smtClean="0">
                <a:latin typeface="Arial Narrow" pitchFamily="34" charset="0"/>
              </a:rPr>
              <a:t>SIBs/ </a:t>
            </a:r>
          </a:p>
          <a:p>
            <a:r>
              <a:rPr lang="en-ZA" sz="1600" b="1" dirty="0" smtClean="0">
                <a:latin typeface="Arial Narrow" pitchFamily="34" charset="0"/>
              </a:rPr>
              <a:t>DIBs</a:t>
            </a:r>
            <a:endParaRPr lang="en-ZA" sz="1600" b="1" dirty="0">
              <a:latin typeface="Arial Narrow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596336" y="1772816"/>
            <a:ext cx="2058327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ZA" sz="1600" b="1" dirty="0" smtClean="0">
                <a:latin typeface="Arial Narrow" pitchFamily="34" charset="0"/>
              </a:rPr>
              <a:t>Voted funds</a:t>
            </a:r>
            <a:endParaRPr lang="en-ZA" sz="1600" b="1" dirty="0">
              <a:latin typeface="Arial Narrow" pitchFamily="34" charset="0"/>
            </a:endParaRPr>
          </a:p>
          <a:p>
            <a:endParaRPr lang="en-ZA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5076056" y="2970832"/>
            <a:ext cx="1944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b="1" dirty="0" smtClean="0">
                <a:latin typeface="Arial Narrow" pitchFamily="34" charset="0"/>
              </a:rPr>
              <a:t>CSI</a:t>
            </a:r>
            <a:endParaRPr lang="en-ZA" sz="1600" b="1" dirty="0">
              <a:latin typeface="Arial Narrow" pitchFamily="34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7236296" y="6178523"/>
            <a:ext cx="144000" cy="144000"/>
          </a:xfrm>
          <a:prstGeom prst="rect">
            <a:avLst/>
          </a:prstGeom>
          <a:solidFill>
            <a:srgbClr val="FF0000">
              <a:alpha val="3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7236296" y="6381328"/>
            <a:ext cx="144000" cy="144000"/>
          </a:xfrm>
          <a:prstGeom prst="rect">
            <a:avLst/>
          </a:prstGeom>
          <a:solidFill>
            <a:schemeClr val="accent2">
              <a:lumMod val="40000"/>
              <a:lumOff val="60000"/>
              <a:alpha val="7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236296" y="6597352"/>
            <a:ext cx="144000" cy="144000"/>
          </a:xfrm>
          <a:prstGeom prst="rect">
            <a:avLst/>
          </a:prstGeom>
          <a:solidFill>
            <a:srgbClr val="7030A0">
              <a:alpha val="7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380312" y="6119718"/>
            <a:ext cx="16561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 smtClean="0"/>
              <a:t>Private</a:t>
            </a:r>
            <a:endParaRPr lang="en-ZA" sz="1100" dirty="0"/>
          </a:p>
        </p:txBody>
      </p:sp>
      <p:sp>
        <p:nvSpPr>
          <p:cNvPr id="47" name="TextBox 46"/>
          <p:cNvSpPr txBox="1"/>
          <p:nvPr/>
        </p:nvSpPr>
        <p:spPr>
          <a:xfrm>
            <a:off x="7380312" y="6335742"/>
            <a:ext cx="16561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 smtClean="0"/>
              <a:t>Public</a:t>
            </a:r>
            <a:endParaRPr lang="en-ZA" sz="1100" dirty="0"/>
          </a:p>
        </p:txBody>
      </p:sp>
      <p:sp>
        <p:nvSpPr>
          <p:cNvPr id="48" name="TextBox 47"/>
          <p:cNvSpPr txBox="1"/>
          <p:nvPr/>
        </p:nvSpPr>
        <p:spPr>
          <a:xfrm>
            <a:off x="7380312" y="6551766"/>
            <a:ext cx="16561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100" dirty="0" smtClean="0"/>
              <a:t>Combined</a:t>
            </a:r>
            <a:endParaRPr lang="en-ZA" sz="1100" dirty="0"/>
          </a:p>
        </p:txBody>
      </p:sp>
      <p:sp>
        <p:nvSpPr>
          <p:cNvPr id="14336" name="TextBox 14335"/>
          <p:cNvSpPr txBox="1"/>
          <p:nvPr/>
        </p:nvSpPr>
        <p:spPr>
          <a:xfrm>
            <a:off x="1403648" y="1124744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International</a:t>
            </a:r>
            <a:endParaRPr lang="en-ZA" dirty="0"/>
          </a:p>
        </p:txBody>
      </p:sp>
      <p:sp>
        <p:nvSpPr>
          <p:cNvPr id="50" name="TextBox 49"/>
          <p:cNvSpPr txBox="1"/>
          <p:nvPr/>
        </p:nvSpPr>
        <p:spPr>
          <a:xfrm>
            <a:off x="6156176" y="1158318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Domestic</a:t>
            </a:r>
            <a:endParaRPr lang="en-ZA" dirty="0"/>
          </a:p>
        </p:txBody>
      </p:sp>
      <p:sp>
        <p:nvSpPr>
          <p:cNvPr id="14340" name="Rectangle 14339"/>
          <p:cNvSpPr/>
          <p:nvPr/>
        </p:nvSpPr>
        <p:spPr bwMode="auto">
          <a:xfrm>
            <a:off x="2743160" y="1484784"/>
            <a:ext cx="1590275" cy="150029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218615" y="2641891"/>
            <a:ext cx="1211258" cy="1034947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2743160" y="3619790"/>
            <a:ext cx="1900848" cy="345463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596336" y="1680625"/>
            <a:ext cx="1296144" cy="570127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332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Changing Nature of Resources and Implications for Practitioners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59488" y="6256785"/>
            <a:ext cx="1905000" cy="457200"/>
          </a:xfrm>
        </p:spPr>
        <p:txBody>
          <a:bodyPr/>
          <a:lstStyle/>
          <a:p>
            <a:pPr>
              <a:defRPr/>
            </a:pPr>
            <a:fld id="{83916003-A2A1-4172-89EB-FC3C3BDA1900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3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4968452"/>
              </p:ext>
            </p:extLst>
          </p:nvPr>
        </p:nvGraphicFramePr>
        <p:xfrm>
          <a:off x="179512" y="1196752"/>
          <a:ext cx="8766250" cy="5651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717"/>
                <a:gridCol w="1670667"/>
                <a:gridCol w="1872208"/>
                <a:gridCol w="2232248"/>
                <a:gridCol w="1205410"/>
              </a:tblGrid>
              <a:tr h="636295">
                <a:tc>
                  <a:txBody>
                    <a:bodyPr/>
                    <a:lstStyle/>
                    <a:p>
                      <a:r>
                        <a:rPr lang="en-ZA" sz="1200" b="1" dirty="0" smtClean="0">
                          <a:solidFill>
                            <a:schemeClr val="tx1"/>
                          </a:solidFill>
                        </a:rPr>
                        <a:t>Resource</a:t>
                      </a:r>
                      <a:endParaRPr lang="en-Z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ZA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Optimal conditions</a:t>
                      </a:r>
                      <a:endParaRPr lang="en-ZA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ZA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Depts. with experience</a:t>
                      </a:r>
                      <a:endParaRPr lang="en-ZA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ZA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Skills needed</a:t>
                      </a:r>
                      <a:endParaRPr lang="en-ZA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ZA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040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1" dirty="0" smtClean="0"/>
                        <a:t>Grants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Well defined project</a:t>
                      </a:r>
                      <a:endParaRPr lang="en-Z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All</a:t>
                      </a:r>
                      <a:endParaRPr lang="en-Z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Project management</a:t>
                      </a:r>
                      <a:endParaRPr lang="en-Z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b="1" dirty="0"/>
                    </a:p>
                  </a:txBody>
                  <a:tcPr/>
                </a:tc>
              </a:tr>
              <a:tr h="404003"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TA</a:t>
                      </a:r>
                      <a:endParaRPr lang="en-Z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ST expertise</a:t>
                      </a:r>
                      <a:r>
                        <a:rPr lang="en-ZA" sz="1200" b="1" baseline="0" dirty="0" smtClean="0"/>
                        <a:t> needed</a:t>
                      </a:r>
                      <a:endParaRPr lang="en-Z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All</a:t>
                      </a:r>
                      <a:endParaRPr lang="en-Z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Project management</a:t>
                      </a:r>
                      <a:endParaRPr lang="en-Z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b="1" dirty="0"/>
                    </a:p>
                  </a:txBody>
                  <a:tcPr/>
                </a:tc>
              </a:tr>
              <a:tr h="404003"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Concessional loans</a:t>
                      </a:r>
                      <a:endParaRPr lang="en-Z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Revenue</a:t>
                      </a:r>
                      <a:r>
                        <a:rPr lang="en-ZA" sz="1200" b="1" baseline="0" dirty="0" smtClean="0"/>
                        <a:t> generation</a:t>
                      </a:r>
                      <a:endParaRPr lang="en-Z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Finance,</a:t>
                      </a:r>
                      <a:r>
                        <a:rPr lang="en-ZA" sz="1200" b="1" baseline="0" dirty="0" smtClean="0"/>
                        <a:t> Project management</a:t>
                      </a:r>
                      <a:endParaRPr lang="en-Z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b="1" dirty="0"/>
                    </a:p>
                  </a:txBody>
                  <a:tcPr/>
                </a:tc>
              </a:tr>
              <a:tr h="464288"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Scholarships / HRD</a:t>
                      </a:r>
                      <a:endParaRPr lang="en-Z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Matching needs</a:t>
                      </a:r>
                      <a:r>
                        <a:rPr lang="en-ZA" sz="1200" b="1" baseline="0" dirty="0" smtClean="0"/>
                        <a:t> and provision</a:t>
                      </a:r>
                      <a:endParaRPr lang="en-Z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1" dirty="0" smtClean="0"/>
                        <a:t>Project management /</a:t>
                      </a:r>
                      <a:r>
                        <a:rPr lang="en-ZA" sz="1200" b="1" baseline="0" dirty="0" smtClean="0"/>
                        <a:t> </a:t>
                      </a:r>
                      <a:endParaRPr lang="en-ZA" sz="1200" b="1" dirty="0" smtClean="0"/>
                    </a:p>
                    <a:p>
                      <a:endParaRPr lang="en-Z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b="1" dirty="0" smtClean="0"/>
                    </a:p>
                  </a:txBody>
                  <a:tcPr/>
                </a:tc>
              </a:tr>
              <a:tr h="404003"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Climate finance</a:t>
                      </a:r>
                      <a:endParaRPr lang="en-Z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b="1" dirty="0" err="1" smtClean="0"/>
                        <a:t>Enviro</a:t>
                      </a:r>
                      <a:r>
                        <a:rPr lang="en-ZA" sz="1200" b="1" dirty="0" smtClean="0"/>
                        <a:t> related</a:t>
                      </a:r>
                      <a:endParaRPr lang="en-Z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b="1" dirty="0"/>
                    </a:p>
                  </a:txBody>
                  <a:tcPr/>
                </a:tc>
              </a:tr>
              <a:tr h="404003"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Regional</a:t>
                      </a:r>
                      <a:r>
                        <a:rPr lang="en-ZA" sz="1200" b="1" baseline="0" dirty="0" smtClean="0"/>
                        <a:t> instruments</a:t>
                      </a:r>
                      <a:endParaRPr lang="en-Z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Global public good</a:t>
                      </a:r>
                      <a:endParaRPr lang="en-Z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 smtClean="0"/>
                        <a:t>?</a:t>
                      </a:r>
                      <a:endParaRPr lang="en-ZA" b="1" dirty="0"/>
                    </a:p>
                  </a:txBody>
                  <a:tcPr/>
                </a:tc>
              </a:tr>
              <a:tr h="404003"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Knowledge exchange</a:t>
                      </a:r>
                      <a:endParaRPr lang="en-Z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Similar</a:t>
                      </a:r>
                      <a:r>
                        <a:rPr lang="en-ZA" sz="1200" b="1" baseline="0" dirty="0" smtClean="0"/>
                        <a:t> circumstances</a:t>
                      </a:r>
                      <a:endParaRPr lang="en-Z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Research capacity</a:t>
                      </a:r>
                      <a:r>
                        <a:rPr lang="en-ZA" sz="1200" b="1" baseline="0" dirty="0" smtClean="0"/>
                        <a:t> / documentation</a:t>
                      </a:r>
                      <a:endParaRPr lang="en-Z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b="1" dirty="0"/>
                    </a:p>
                  </a:txBody>
                  <a:tcPr/>
                </a:tc>
              </a:tr>
              <a:tr h="404003"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SSC</a:t>
                      </a:r>
                      <a:endParaRPr lang="en-Z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?</a:t>
                      </a:r>
                      <a:endParaRPr lang="en-Z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?</a:t>
                      </a:r>
                      <a:endParaRPr lang="en-Z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b="1" dirty="0"/>
                    </a:p>
                  </a:txBody>
                  <a:tcPr/>
                </a:tc>
              </a:tr>
              <a:tr h="404003"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PPP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? </a:t>
                      </a:r>
                      <a:endParaRPr lang="en-Z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Finance</a:t>
                      </a:r>
                      <a:endParaRPr lang="en-Z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 smtClean="0"/>
                        <a:t>?</a:t>
                      </a:r>
                      <a:endParaRPr lang="en-ZA" b="1" dirty="0"/>
                    </a:p>
                  </a:txBody>
                  <a:tcPr/>
                </a:tc>
              </a:tr>
              <a:tr h="404003"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SIB</a:t>
                      </a:r>
                      <a:r>
                        <a:rPr lang="en-ZA" sz="1200" b="1" baseline="0" dirty="0" smtClean="0"/>
                        <a:t> </a:t>
                      </a:r>
                      <a:r>
                        <a:rPr lang="en-ZA" sz="1200" b="1" dirty="0" smtClean="0"/>
                        <a:t>/ DIBs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Results</a:t>
                      </a:r>
                      <a:r>
                        <a:rPr lang="en-ZA" sz="1200" b="1" baseline="0" dirty="0" smtClean="0"/>
                        <a:t> based </a:t>
                      </a:r>
                      <a:endParaRPr lang="en-Z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M&amp;E</a:t>
                      </a:r>
                      <a:endParaRPr lang="en-Z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 smtClean="0"/>
                        <a:t>?</a:t>
                      </a:r>
                      <a:endParaRPr lang="en-ZA" b="1" dirty="0"/>
                    </a:p>
                  </a:txBody>
                  <a:tcPr/>
                </a:tc>
              </a:tr>
              <a:tr h="404003"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Philanthropy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Shared goals</a:t>
                      </a:r>
                      <a:endParaRPr lang="en-Z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Strategic</a:t>
                      </a:r>
                      <a:r>
                        <a:rPr lang="en-ZA" sz="1200" b="1" baseline="0" dirty="0" smtClean="0"/>
                        <a:t> management</a:t>
                      </a:r>
                      <a:endParaRPr lang="en-Z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b="1" dirty="0" smtClean="0"/>
                        <a:t>?</a:t>
                      </a:r>
                    </a:p>
                  </a:txBody>
                  <a:tcPr/>
                </a:tc>
              </a:tr>
              <a:tr h="404003"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CSI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1" dirty="0" smtClean="0"/>
                        <a:t>Shared goals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Down Arrow 12"/>
          <p:cNvSpPr/>
          <p:nvPr/>
        </p:nvSpPr>
        <p:spPr bwMode="auto">
          <a:xfrm>
            <a:off x="8067317" y="1916832"/>
            <a:ext cx="504056" cy="216024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14" name="Down Arrow 13"/>
          <p:cNvSpPr/>
          <p:nvPr/>
        </p:nvSpPr>
        <p:spPr bwMode="auto">
          <a:xfrm rot="16200000">
            <a:off x="8103321" y="2312877"/>
            <a:ext cx="432048" cy="216024"/>
          </a:xfrm>
          <a:prstGeom prst="down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15" name="Down Arrow 14"/>
          <p:cNvSpPr/>
          <p:nvPr/>
        </p:nvSpPr>
        <p:spPr bwMode="auto">
          <a:xfrm rot="10800000">
            <a:off x="8067317" y="2708920"/>
            <a:ext cx="504056" cy="216024"/>
          </a:xfrm>
          <a:prstGeom prst="downArrow">
            <a:avLst/>
          </a:prstGeom>
          <a:solidFill>
            <a:srgbClr val="5FF72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17" name="Down Arrow 16"/>
          <p:cNvSpPr/>
          <p:nvPr/>
        </p:nvSpPr>
        <p:spPr bwMode="auto">
          <a:xfrm rot="10800000">
            <a:off x="8077685" y="3645024"/>
            <a:ext cx="504056" cy="216024"/>
          </a:xfrm>
          <a:prstGeom prst="downArrow">
            <a:avLst/>
          </a:prstGeom>
          <a:solidFill>
            <a:srgbClr val="5FF72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19" name="Down Arrow 18"/>
          <p:cNvSpPr/>
          <p:nvPr/>
        </p:nvSpPr>
        <p:spPr bwMode="auto">
          <a:xfrm rot="10800000">
            <a:off x="8077685" y="4437111"/>
            <a:ext cx="504056" cy="216024"/>
          </a:xfrm>
          <a:prstGeom prst="downArrow">
            <a:avLst/>
          </a:prstGeom>
          <a:solidFill>
            <a:srgbClr val="5FF72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20" name="Down Arrow 19"/>
          <p:cNvSpPr/>
          <p:nvPr/>
        </p:nvSpPr>
        <p:spPr bwMode="auto">
          <a:xfrm rot="10800000">
            <a:off x="8077685" y="6453335"/>
            <a:ext cx="504056" cy="216024"/>
          </a:xfrm>
          <a:prstGeom prst="downArrow">
            <a:avLst/>
          </a:prstGeom>
          <a:solidFill>
            <a:srgbClr val="5FF72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21" name="Down Arrow 20"/>
          <p:cNvSpPr/>
          <p:nvPr/>
        </p:nvSpPr>
        <p:spPr bwMode="auto">
          <a:xfrm rot="10800000">
            <a:off x="8100392" y="4869159"/>
            <a:ext cx="504056" cy="216024"/>
          </a:xfrm>
          <a:prstGeom prst="downArrow">
            <a:avLst/>
          </a:prstGeom>
          <a:solidFill>
            <a:srgbClr val="5FF72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22" name="Down Arrow 21"/>
          <p:cNvSpPr/>
          <p:nvPr/>
        </p:nvSpPr>
        <p:spPr bwMode="auto">
          <a:xfrm rot="16200000">
            <a:off x="8136396" y="3176972"/>
            <a:ext cx="432048" cy="216024"/>
          </a:xfrm>
          <a:prstGeom prst="down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719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Nature of Resources</a:t>
            </a:r>
            <a:endParaRPr lang="en-ZA" alt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6FA691-B82F-4F00-9F8E-C5B0E5EA2252}" type="slidenum">
              <a:rPr lang="en-US" smtClean="0"/>
              <a:pPr>
                <a:defRPr/>
              </a:pPr>
              <a:t>4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179512" y="4581525"/>
            <a:ext cx="888785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 bwMode="auto">
          <a:xfrm flipV="1">
            <a:off x="4500563" y="1484313"/>
            <a:ext cx="0" cy="324008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342" name="TextBox 7"/>
          <p:cNvSpPr txBox="1">
            <a:spLocks noChangeArrowheads="1"/>
          </p:cNvSpPr>
          <p:nvPr/>
        </p:nvSpPr>
        <p:spPr bwMode="auto">
          <a:xfrm>
            <a:off x="827088" y="4724400"/>
            <a:ext cx="30972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1400"/>
              <a:t>Commercial</a:t>
            </a:r>
          </a:p>
        </p:txBody>
      </p:sp>
      <p:sp>
        <p:nvSpPr>
          <p:cNvPr id="14343" name="TextBox 10"/>
          <p:cNvSpPr txBox="1">
            <a:spLocks noChangeArrowheads="1"/>
          </p:cNvSpPr>
          <p:nvPr/>
        </p:nvSpPr>
        <p:spPr bwMode="auto">
          <a:xfrm>
            <a:off x="5219700" y="4724400"/>
            <a:ext cx="30972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sz="1400"/>
              <a:t>Developmental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67413" y="1565275"/>
            <a:ext cx="2952750" cy="4318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171450" indent="-171450">
              <a:buFont typeface="Wingdings" panose="05000000000000000000" pitchFamily="2" charset="2"/>
              <a:buChar char="v"/>
              <a:defRPr/>
            </a:pPr>
            <a:r>
              <a:rPr lang="en-US" sz="1100" dirty="0"/>
              <a:t>New taxes and levies on specific activities : </a:t>
            </a:r>
            <a:r>
              <a:rPr lang="en-US" sz="1100" dirty="0">
                <a:solidFill>
                  <a:srgbClr val="FF0000"/>
                </a:solidFill>
              </a:rPr>
              <a:t>airline tickets, CO2 emissions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596336" y="4103494"/>
            <a:ext cx="1471034" cy="2616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171450" indent="-171450">
              <a:buFont typeface="Wingdings" panose="05000000000000000000" pitchFamily="2" charset="2"/>
              <a:buChar char="v"/>
              <a:defRPr/>
            </a:pPr>
            <a:r>
              <a:rPr lang="en-US" sz="1100" dirty="0"/>
              <a:t>ODA - Grant aid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39077" y="2636912"/>
            <a:ext cx="1301275" cy="2616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171450" indent="-171450">
              <a:buFont typeface="Wingdings" panose="05000000000000000000" pitchFamily="2" charset="2"/>
              <a:buChar char="v"/>
              <a:defRPr/>
            </a:pPr>
            <a:r>
              <a:rPr lang="en-US" sz="1100" dirty="0"/>
              <a:t>Aid for Trade</a:t>
            </a:r>
            <a:endParaRPr lang="en-US" sz="1100" dirty="0">
              <a:solidFill>
                <a:srgbClr val="FF0000"/>
              </a:solidFill>
            </a:endParaRPr>
          </a:p>
        </p:txBody>
      </p:sp>
      <p:cxnSp>
        <p:nvCxnSpPr>
          <p:cNvPr id="14351" name="Straight Connector 12"/>
          <p:cNvCxnSpPr>
            <a:cxnSpLocks noChangeShapeType="1"/>
          </p:cNvCxnSpPr>
          <p:nvPr/>
        </p:nvCxnSpPr>
        <p:spPr bwMode="auto">
          <a:xfrm flipV="1">
            <a:off x="4500563" y="1490663"/>
            <a:ext cx="3830637" cy="3090862"/>
          </a:xfrm>
          <a:prstGeom prst="line">
            <a:avLst/>
          </a:prstGeom>
          <a:noFill/>
          <a:ln w="9525" algn="ctr">
            <a:solidFill>
              <a:srgbClr val="00B050"/>
            </a:solidFill>
            <a:prstDash val="lgDashDotDot"/>
            <a:round/>
            <a:headEnd/>
            <a:tailEnd/>
          </a:ln>
        </p:spPr>
      </p:cxnSp>
      <p:sp>
        <p:nvSpPr>
          <p:cNvPr id="19" name="TextBox 18"/>
          <p:cNvSpPr txBox="1"/>
          <p:nvPr/>
        </p:nvSpPr>
        <p:spPr>
          <a:xfrm>
            <a:off x="1860550" y="1916113"/>
            <a:ext cx="2927350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171450" indent="-171450">
              <a:buFont typeface="Wingdings" panose="05000000000000000000" pitchFamily="2" charset="2"/>
              <a:buChar char="v"/>
              <a:defRPr/>
            </a:pPr>
            <a:r>
              <a:rPr lang="en-US" sz="1100" dirty="0"/>
              <a:t>Blending: Concessionary loans combining public and private funding</a:t>
            </a:r>
          </a:p>
        </p:txBody>
      </p:sp>
      <p:sp>
        <p:nvSpPr>
          <p:cNvPr id="14353" name="TextBox 20"/>
          <p:cNvSpPr txBox="1">
            <a:spLocks noChangeArrowheads="1"/>
          </p:cNvSpPr>
          <p:nvPr/>
        </p:nvSpPr>
        <p:spPr bwMode="auto">
          <a:xfrm>
            <a:off x="3651250" y="4724400"/>
            <a:ext cx="17795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1400"/>
              <a:t>Quasi-Commercial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16150" y="2916238"/>
            <a:ext cx="1727200" cy="4318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171450" indent="-171450">
              <a:buFont typeface="Wingdings" panose="05000000000000000000" pitchFamily="2" charset="2"/>
              <a:buChar char="v"/>
              <a:defRPr/>
            </a:pPr>
            <a:r>
              <a:rPr lang="en-US" sz="1100" dirty="0"/>
              <a:t>Public-private partnerships (PPPs)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2702" y="4031486"/>
            <a:ext cx="1649498" cy="2616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171450" indent="-171450">
              <a:buFont typeface="Wingdings" panose="05000000000000000000" pitchFamily="2" charset="2"/>
              <a:buChar char="v"/>
              <a:defRPr/>
            </a:pPr>
            <a:r>
              <a:rPr lang="en-US" sz="1100" dirty="0"/>
              <a:t>Philanthropy &amp; CSIs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68244" y="3830624"/>
            <a:ext cx="972108" cy="2616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171450" indent="-171450">
              <a:buFont typeface="Wingdings" panose="05000000000000000000" pitchFamily="2" charset="2"/>
              <a:buChar char="v"/>
              <a:defRPr/>
            </a:pPr>
            <a:r>
              <a:rPr lang="en-US" sz="1100" dirty="0"/>
              <a:t>ODA - TA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932488" y="2060575"/>
            <a:ext cx="2671762" cy="4318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171450" indent="-171450">
              <a:buFont typeface="Wingdings" panose="05000000000000000000" pitchFamily="2" charset="2"/>
              <a:buChar char="v"/>
              <a:defRPr/>
            </a:pPr>
            <a:r>
              <a:rPr lang="en-US" sz="1100" dirty="0"/>
              <a:t>Blended Finance &amp; Hybrid Finance Mechanisms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940425" y="2924175"/>
            <a:ext cx="2111375" cy="4318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171450" indent="-171450">
              <a:buFont typeface="Wingdings" panose="05000000000000000000" pitchFamily="2" charset="2"/>
              <a:buChar char="v"/>
              <a:defRPr/>
            </a:pPr>
            <a:r>
              <a:rPr lang="en-US" sz="1100" dirty="0"/>
              <a:t>Impact /Results Financing:</a:t>
            </a:r>
          </a:p>
          <a:p>
            <a:pPr>
              <a:defRPr/>
            </a:pPr>
            <a:r>
              <a:rPr lang="en-US" sz="1100" dirty="0">
                <a:solidFill>
                  <a:srgbClr val="FF0000"/>
                </a:solidFill>
              </a:rPr>
              <a:t>Social Impact Bonds;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588125" y="3284538"/>
            <a:ext cx="2568575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171450" indent="-171450">
              <a:buFont typeface="Wingdings" panose="05000000000000000000" pitchFamily="2" charset="2"/>
              <a:buChar char="v"/>
              <a:defRPr/>
            </a:pPr>
            <a:r>
              <a:rPr lang="en-US" sz="1100" dirty="0"/>
              <a:t>Institution to Institution Partnerships</a:t>
            </a:r>
          </a:p>
          <a:p>
            <a:pPr marL="171450" indent="-171450">
              <a:buFont typeface="Wingdings" panose="05000000000000000000" pitchFamily="2" charset="2"/>
              <a:buChar char="v"/>
              <a:defRPr/>
            </a:pPr>
            <a:r>
              <a:rPr lang="en-US" sz="1100" dirty="0"/>
              <a:t>Knowledge exchange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656138" y="1773238"/>
            <a:ext cx="1333500" cy="43021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171450" indent="-171450">
              <a:buFont typeface="Wingdings" panose="05000000000000000000" pitchFamily="2" charset="2"/>
              <a:buChar char="v"/>
              <a:defRPr/>
            </a:pPr>
            <a:r>
              <a:rPr lang="en-US" sz="1100" dirty="0"/>
              <a:t>Loans/ Bonds:</a:t>
            </a:r>
          </a:p>
          <a:p>
            <a:pPr>
              <a:defRPr/>
            </a:pPr>
            <a:r>
              <a:rPr lang="en-US" sz="1100" dirty="0">
                <a:solidFill>
                  <a:srgbClr val="FF0000"/>
                </a:solidFill>
              </a:rPr>
              <a:t>GDP index bonds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411413" y="2422525"/>
            <a:ext cx="1728787" cy="4302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171450" indent="-171450">
              <a:buFont typeface="Wingdings" panose="05000000000000000000" pitchFamily="2" charset="2"/>
              <a:buChar char="v"/>
              <a:defRPr/>
            </a:pPr>
            <a:r>
              <a:rPr lang="en-US" sz="1100" dirty="0"/>
              <a:t>Securities / structured funds): </a:t>
            </a:r>
            <a:r>
              <a:rPr lang="en-US" sz="1100" dirty="0">
                <a:solidFill>
                  <a:srgbClr val="FF0000"/>
                </a:solidFill>
              </a:rPr>
              <a:t>Growth Funds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808538" y="2493963"/>
            <a:ext cx="1333500" cy="4302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171450" indent="-171450">
              <a:buFont typeface="Wingdings" panose="05000000000000000000" pitchFamily="2" charset="2"/>
              <a:buChar char="v"/>
              <a:defRPr/>
            </a:pPr>
            <a:r>
              <a:rPr lang="en-US" sz="1100" dirty="0"/>
              <a:t>Government guarantees 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896100" y="2374900"/>
            <a:ext cx="2212975" cy="261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171450" indent="-171450">
              <a:buFont typeface="Wingdings" panose="05000000000000000000" pitchFamily="2" charset="2"/>
              <a:buChar char="v"/>
              <a:defRPr/>
            </a:pPr>
            <a:r>
              <a:rPr lang="en-US" sz="1100" dirty="0"/>
              <a:t>Challenge / Innovation Funds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4213" y="2565400"/>
            <a:ext cx="1727200" cy="4302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171450" indent="-171450">
              <a:buFont typeface="Wingdings" panose="05000000000000000000" pitchFamily="2" charset="2"/>
              <a:buChar char="v"/>
              <a:defRPr/>
            </a:pPr>
            <a:r>
              <a:rPr lang="en-US" sz="1100" dirty="0"/>
              <a:t>Equity and Quasi-Equity Investments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55650" y="3357563"/>
            <a:ext cx="1960563" cy="6000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171450" indent="-171450">
              <a:buFont typeface="Wingdings" panose="05000000000000000000" pitchFamily="2" charset="2"/>
              <a:buChar char="v"/>
              <a:defRPr/>
            </a:pPr>
            <a:r>
              <a:rPr lang="en-US" sz="1100" dirty="0"/>
              <a:t>De-Risking Instruments;</a:t>
            </a:r>
          </a:p>
          <a:p>
            <a:pPr>
              <a:defRPr/>
            </a:pPr>
            <a:r>
              <a:rPr lang="en-US" sz="1100" dirty="0">
                <a:solidFill>
                  <a:srgbClr val="FF0000"/>
                </a:solidFill>
              </a:rPr>
              <a:t>Insurance and Guarantees; Liquidity Facilities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547813" y="1566863"/>
            <a:ext cx="1728787" cy="26193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171450" indent="-171450">
              <a:buFont typeface="Wingdings" panose="05000000000000000000" pitchFamily="2" charset="2"/>
              <a:buChar char="v"/>
              <a:defRPr/>
            </a:pPr>
            <a:r>
              <a:rPr lang="en-US" sz="1100" dirty="0"/>
              <a:t>FDIs</a:t>
            </a:r>
          </a:p>
        </p:txBody>
      </p:sp>
      <p:cxnSp>
        <p:nvCxnSpPr>
          <p:cNvPr id="14371" name="Straight Connector 39"/>
          <p:cNvCxnSpPr>
            <a:cxnSpLocks noChangeShapeType="1"/>
          </p:cNvCxnSpPr>
          <p:nvPr/>
        </p:nvCxnSpPr>
        <p:spPr bwMode="auto">
          <a:xfrm flipH="1" flipV="1">
            <a:off x="539750" y="1565275"/>
            <a:ext cx="3960813" cy="3016250"/>
          </a:xfrm>
          <a:prstGeom prst="line">
            <a:avLst/>
          </a:prstGeom>
          <a:noFill/>
          <a:ln w="9525" algn="ctr">
            <a:solidFill>
              <a:srgbClr val="00B050"/>
            </a:solidFill>
            <a:prstDash val="lgDashDotDot"/>
            <a:round/>
            <a:headEnd/>
            <a:tailEnd/>
          </a:ln>
        </p:spPr>
      </p:cxnSp>
      <p:sp>
        <p:nvSpPr>
          <p:cNvPr id="44" name="TextBox 43"/>
          <p:cNvSpPr txBox="1"/>
          <p:nvPr/>
        </p:nvSpPr>
        <p:spPr>
          <a:xfrm>
            <a:off x="7618413" y="3663950"/>
            <a:ext cx="1301750" cy="261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171450" indent="-171450">
              <a:buFont typeface="Wingdings" panose="05000000000000000000" pitchFamily="2" charset="2"/>
              <a:buChar char="v"/>
              <a:defRPr/>
            </a:pPr>
            <a:r>
              <a:rPr lang="en-US" sz="1100" dirty="0"/>
              <a:t>Remittances</a:t>
            </a:r>
            <a:endParaRPr lang="en-US" sz="1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9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6C1E42-52F8-4CCA-89C2-A3D68A732AC9}" type="slidenum">
              <a:rPr lang="en-US" smtClean="0"/>
              <a:pPr>
                <a:defRPr/>
              </a:pPr>
              <a:t>5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5363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9144000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777288" cy="1066800"/>
          </a:xfrm>
        </p:spPr>
        <p:txBody>
          <a:bodyPr/>
          <a:lstStyle/>
          <a:p>
            <a:pPr algn="ctr"/>
            <a:r>
              <a:rPr lang="en-ZA" altLang="en-US" sz="4000" b="1" smtClean="0"/>
              <a:t>THANK YOU</a:t>
            </a:r>
          </a:p>
        </p:txBody>
      </p:sp>
      <p:sp>
        <p:nvSpPr>
          <p:cNvPr id="15365" name="TextBox 1"/>
          <p:cNvSpPr txBox="1">
            <a:spLocks noChangeArrowheads="1"/>
          </p:cNvSpPr>
          <p:nvPr/>
        </p:nvSpPr>
        <p:spPr bwMode="auto">
          <a:xfrm>
            <a:off x="2124075" y="2565400"/>
            <a:ext cx="4680173" cy="2277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>
              <a:defRPr sz="2000"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ctr"/>
            <a:r>
              <a:rPr lang="en-GB" altLang="en-US" sz="1600" dirty="0" smtClean="0">
                <a:ea typeface="ＭＳ Ｐゴシック" pitchFamily="34" charset="-128"/>
              </a:rPr>
              <a:t>Contact</a:t>
            </a:r>
          </a:p>
          <a:p>
            <a:pPr algn="ctr"/>
            <a:r>
              <a:rPr lang="en-GB" altLang="en-US" sz="1800" b="1" dirty="0" smtClean="0">
                <a:ea typeface="ＭＳ Ｐゴシック" pitchFamily="34" charset="-128"/>
              </a:rPr>
              <a:t>Simon Ferreira</a:t>
            </a:r>
            <a:endParaRPr lang="en-GB" altLang="en-US" sz="1800" b="1" dirty="0">
              <a:ea typeface="ＭＳ Ｐゴシック" pitchFamily="34" charset="-128"/>
            </a:endParaRPr>
          </a:p>
          <a:p>
            <a:pPr algn="ctr"/>
            <a:r>
              <a:rPr lang="en-GB" altLang="en-US" sz="1600" dirty="0">
                <a:ea typeface="ＭＳ Ｐゴシック" pitchFamily="34" charset="-128"/>
              </a:rPr>
              <a:t>Email: </a:t>
            </a:r>
            <a:r>
              <a:rPr lang="en-GB" altLang="en-US" sz="1600" dirty="0" smtClean="0">
                <a:ea typeface="ＭＳ Ｐゴシック" pitchFamily="34" charset="-128"/>
                <a:hlinkClick r:id="rId3"/>
              </a:rPr>
              <a:t>simon.ferreira@treasury.gov.za</a:t>
            </a:r>
            <a:r>
              <a:rPr lang="en-GB" altLang="en-US" sz="1600" dirty="0" smtClean="0">
                <a:ea typeface="ＭＳ Ｐゴシック" pitchFamily="34" charset="-128"/>
              </a:rPr>
              <a:t> </a:t>
            </a:r>
            <a:endParaRPr lang="en-GB" altLang="en-US" sz="1600" dirty="0">
              <a:ea typeface="ＭＳ Ｐゴシック" pitchFamily="34" charset="-128"/>
            </a:endParaRPr>
          </a:p>
          <a:p>
            <a:pPr algn="ctr"/>
            <a:r>
              <a:rPr lang="en-GB" altLang="en-US" sz="1600" dirty="0">
                <a:ea typeface="ＭＳ Ｐゴシック" pitchFamily="34" charset="-128"/>
              </a:rPr>
              <a:t>Tell: 012 315 </a:t>
            </a:r>
            <a:r>
              <a:rPr lang="en-GB" altLang="en-US" sz="1600" dirty="0" smtClean="0">
                <a:ea typeface="ＭＳ Ｐゴシック" pitchFamily="34" charset="-128"/>
              </a:rPr>
              <a:t>5295</a:t>
            </a:r>
            <a:endParaRPr lang="en-GB" altLang="en-US" sz="1600" dirty="0">
              <a:ea typeface="ＭＳ Ｐゴシック" pitchFamily="34" charset="-128"/>
            </a:endParaRPr>
          </a:p>
          <a:p>
            <a:pPr algn="ctr"/>
            <a:endParaRPr lang="en-GB" altLang="en-US" sz="1600" dirty="0">
              <a:ea typeface="ＭＳ Ｐゴシック" pitchFamily="34" charset="-128"/>
            </a:endParaRPr>
          </a:p>
          <a:p>
            <a:pPr algn="ctr"/>
            <a:endParaRPr lang="en-GB" altLang="en-US" sz="1600" dirty="0">
              <a:ea typeface="ＭＳ Ｐゴシック" pitchFamily="34" charset="-128"/>
            </a:endParaRPr>
          </a:p>
          <a:p>
            <a:pPr algn="ctr"/>
            <a:r>
              <a:rPr lang="en-GB" altLang="en-US" sz="1600" b="1" dirty="0">
                <a:ea typeface="ＭＳ Ｐゴシック" pitchFamily="34" charset="-128"/>
              </a:rPr>
              <a:t>Emmanuel </a:t>
            </a:r>
            <a:r>
              <a:rPr lang="en-GB" altLang="en-US" sz="1600" b="1" dirty="0" err="1">
                <a:ea typeface="ＭＳ Ｐゴシック" pitchFamily="34" charset="-128"/>
              </a:rPr>
              <a:t>Ramathuba</a:t>
            </a:r>
            <a:endParaRPr lang="en-GB" altLang="en-US" sz="1600" b="1" dirty="0">
              <a:ea typeface="ＭＳ Ｐゴシック" pitchFamily="34" charset="-128"/>
            </a:endParaRPr>
          </a:p>
          <a:p>
            <a:pPr algn="ctr"/>
            <a:r>
              <a:rPr lang="en-GB" altLang="en-US" sz="1400" dirty="0">
                <a:ea typeface="ＭＳ Ｐゴシック" pitchFamily="34" charset="-128"/>
              </a:rPr>
              <a:t>Email: </a:t>
            </a:r>
            <a:r>
              <a:rPr lang="en-GB" altLang="en-US" sz="1400" dirty="0" smtClean="0">
                <a:ea typeface="ＭＳ Ｐゴシック" pitchFamily="34" charset="-128"/>
                <a:hlinkClick r:id="rId3"/>
              </a:rPr>
              <a:t>emmanuel.ramathuba@treasury.gov.za</a:t>
            </a:r>
            <a:r>
              <a:rPr lang="en-GB" altLang="en-US" sz="1400" dirty="0" smtClean="0">
                <a:ea typeface="ＭＳ Ｐゴシック" pitchFamily="34" charset="-128"/>
              </a:rPr>
              <a:t> </a:t>
            </a:r>
            <a:endParaRPr lang="en-GB" altLang="en-US" sz="1400" dirty="0">
              <a:ea typeface="ＭＳ Ｐゴシック" pitchFamily="34" charset="-128"/>
            </a:endParaRPr>
          </a:p>
          <a:p>
            <a:pPr algn="ctr"/>
            <a:r>
              <a:rPr lang="en-GB" altLang="en-US" sz="1400" dirty="0">
                <a:ea typeface="ＭＳ Ｐゴシック" pitchFamily="34" charset="-128"/>
              </a:rPr>
              <a:t>Tell: 012 315 5920</a:t>
            </a:r>
          </a:p>
        </p:txBody>
      </p:sp>
    </p:spTree>
    <p:extLst>
      <p:ext uri="{BB962C8B-B14F-4D97-AF65-F5344CB8AC3E}">
        <p14:creationId xmlns:p14="http://schemas.microsoft.com/office/powerpoint/2010/main" val="55172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 Bold"/>
        <a:ea typeface="Osaka"/>
        <a:cs typeface=""/>
      </a:majorFont>
      <a:minorFont>
        <a:latin typeface="Arial"/>
        <a:ea typeface="Osaka"/>
        <a:cs typeface="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 Bold"/>
        <a:ea typeface="Osaka"/>
        <a:cs typeface=""/>
      </a:majorFont>
      <a:minorFont>
        <a:latin typeface="Arial"/>
        <a:ea typeface="Osaka"/>
        <a:cs typeface="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DC Documents" ma:contentTypeID="0x010100D7697B1B14131F488AB354554107CD01008F6DBB084DB06541AFE60066DCFA291B" ma:contentTypeVersion="3" ma:contentTypeDescription="" ma:contentTypeScope="" ma:versionID="a7ff6445ee6cd642878cf88f1caf4821">
  <xsd:schema xmlns:xsd="http://www.w3.org/2001/XMLSchema" xmlns:xs="http://www.w3.org/2001/XMLSchema" xmlns:p="http://schemas.microsoft.com/office/2006/metadata/properties" xmlns:ns2="92e8c5d1-87b8-4d36-9ea7-10f6df90eb1e" targetNamespace="http://schemas.microsoft.com/office/2006/metadata/properties" ma:root="true" ma:fieldsID="5cb408c6067496b76e531fe713c9a0ae" ns2:_="">
    <xsd:import namespace="92e8c5d1-87b8-4d36-9ea7-10f6df90eb1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Document_x0020_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e8c5d1-87b8-4d36-9ea7-10f6df90eb1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Document_x0020_Type" ma:index="11" nillable="true" ma:displayName="Document Type" ma:format="Dropdown" ma:internalName="Document_x0020_Type" ma:readOnly="false">
      <xsd:simpleType>
        <xsd:restriction base="dms:Choice">
          <xsd:enumeration value="Policies"/>
          <xsd:enumeration value="Guidelines"/>
          <xsd:enumeration value="Reports"/>
          <xsd:enumeration value="Reviews"/>
          <xsd:enumeration value="Strategies"/>
          <xsd:enumeration value="Media Statement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2e8c5d1-87b8-4d36-9ea7-10f6df90eb1e">5YC5KE62ET5A-23-29</_dlc_DocId>
    <_dlc_DocIdUrl xmlns="92e8c5d1-87b8-4d36-9ea7-10f6df90eb1e">
      <Url>http://idc.treasury.gov.za/_layouts/15/DocIdRedir.aspx?ID=5YC5KE62ET5A-23-29</Url>
      <Description>5YC5KE62ET5A-23-29</Description>
    </_dlc_DocIdUrl>
    <Document_x0020_Type xmlns="92e8c5d1-87b8-4d36-9ea7-10f6df90eb1e">Reports</Document_x0020_Type>
  </documentManagement>
</p:properties>
</file>

<file path=customXml/itemProps1.xml><?xml version="1.0" encoding="utf-8"?>
<ds:datastoreItem xmlns:ds="http://schemas.openxmlformats.org/officeDocument/2006/customXml" ds:itemID="{AB4B5CE0-85FF-4883-B029-490899F43DAB}"/>
</file>

<file path=customXml/itemProps2.xml><?xml version="1.0" encoding="utf-8"?>
<ds:datastoreItem xmlns:ds="http://schemas.openxmlformats.org/officeDocument/2006/customXml" ds:itemID="{131641A9-D8E6-45B6-8923-34D12F4435BC}"/>
</file>

<file path=customXml/itemProps3.xml><?xml version="1.0" encoding="utf-8"?>
<ds:datastoreItem xmlns:ds="http://schemas.openxmlformats.org/officeDocument/2006/customXml" ds:itemID="{087AB07E-4D18-4215-9DEE-DD343F955368}"/>
</file>

<file path=customXml/itemProps4.xml><?xml version="1.0" encoding="utf-8"?>
<ds:datastoreItem xmlns:ds="http://schemas.openxmlformats.org/officeDocument/2006/customXml" ds:itemID="{B4CF71BB-9AEE-4E4B-8D1B-6A9405996765}"/>
</file>

<file path=docProps/app.xml><?xml version="1.0" encoding="utf-8"?>
<Properties xmlns="http://schemas.openxmlformats.org/officeDocument/2006/extended-properties" xmlns:vt="http://schemas.openxmlformats.org/officeDocument/2006/docPropsVTypes">
  <TotalTime>4124</TotalTime>
  <Words>557</Words>
  <Application>Microsoft Office PowerPoint</Application>
  <PresentationFormat>On-screen Show (4:3)</PresentationFormat>
  <Paragraphs>159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1_Blank Presentation</vt:lpstr>
      <vt:lpstr>Blank Presentation</vt:lpstr>
      <vt:lpstr>DEVELOPMENT COOPERATION RESOURCES</vt:lpstr>
      <vt:lpstr>Resources for Development</vt:lpstr>
      <vt:lpstr>Changing Nature of Resources and Implications for Practitioners</vt:lpstr>
      <vt:lpstr>Nature of Resources</vt:lpstr>
      <vt:lpstr>THANK YOU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08 Development Cooperation Forum 2015 - Development Cooperation Resources</dc:title>
  <dc:creator>Simon Ferreira</dc:creator>
  <cp:lastModifiedBy>Emmanuel Ramathuba</cp:lastModifiedBy>
  <cp:revision>19</cp:revision>
  <dcterms:created xsi:type="dcterms:W3CDTF">2015-11-27T12:52:29Z</dcterms:created>
  <dcterms:modified xsi:type="dcterms:W3CDTF">2015-11-30T09:58:50Z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0x010100D7697B1B14131F488AB354554107CD01008F6DBB084DB06541AFE60066DCFA291B</vt:lpwstr>
  </property>
  <property fmtid="{D5CDD505-2E9C-101B-9397-08002B2CF9AE}" pid="3" name="_dlc_DocIdItemGuid">
    <vt:lpwstr>563b9e1f-354f-48a9-a291-eb17c2a41b6a</vt:lpwstr>
  </property>
</Properties>
</file>